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9" r:id="rId6"/>
    <p:sldId id="260" r:id="rId7"/>
    <p:sldId id="262" r:id="rId8"/>
    <p:sldId id="270" r:id="rId9"/>
    <p:sldId id="277" r:id="rId10"/>
    <p:sldId id="278" r:id="rId11"/>
    <p:sldId id="264" r:id="rId12"/>
    <p:sldId id="279" r:id="rId13"/>
    <p:sldId id="280" r:id="rId14"/>
    <p:sldId id="265" r:id="rId15"/>
    <p:sldId id="281" r:id="rId16"/>
    <p:sldId id="283" r:id="rId17"/>
    <p:sldId id="266" r:id="rId18"/>
    <p:sldId id="271" r:id="rId19"/>
    <p:sldId id="267" r:id="rId20"/>
    <p:sldId id="268" r:id="rId21"/>
    <p:sldId id="275" r:id="rId22"/>
    <p:sldId id="272" r:id="rId23"/>
    <p:sldId id="273" r:id="rId24"/>
    <p:sldId id="274" r:id="rId25"/>
    <p:sldId id="284" r:id="rId2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122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CCEE0-B8BC-48D6-87D8-2934770C6D64}" type="datetimeFigureOut">
              <a:rPr lang="zh-TW" altLang="en-US" smtClean="0"/>
              <a:t>2019/11/8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8EAD-4AA6-41DB-8C23-B7A4FE3BDA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3860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CCEE0-B8BC-48D6-87D8-2934770C6D64}" type="datetimeFigureOut">
              <a:rPr lang="zh-TW" altLang="en-US" smtClean="0"/>
              <a:t>2019/11/8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8EAD-4AA6-41DB-8C23-B7A4FE3BDA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4839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CCEE0-B8BC-48D6-87D8-2934770C6D64}" type="datetimeFigureOut">
              <a:rPr lang="zh-TW" altLang="en-US" smtClean="0"/>
              <a:t>2019/11/8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8EAD-4AA6-41DB-8C23-B7A4FE3BDA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8489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CCEE0-B8BC-48D6-87D8-2934770C6D64}" type="datetimeFigureOut">
              <a:rPr lang="zh-TW" altLang="en-US" smtClean="0"/>
              <a:t>2019/11/8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8EAD-4AA6-41DB-8C23-B7A4FE3BDA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5580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CCEE0-B8BC-48D6-87D8-2934770C6D64}" type="datetimeFigureOut">
              <a:rPr lang="zh-TW" altLang="en-US" smtClean="0"/>
              <a:t>2019/11/8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8EAD-4AA6-41DB-8C23-B7A4FE3BDA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0859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CCEE0-B8BC-48D6-87D8-2934770C6D64}" type="datetimeFigureOut">
              <a:rPr lang="zh-TW" altLang="en-US" smtClean="0"/>
              <a:t>2019/11/8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8EAD-4AA6-41DB-8C23-B7A4FE3BDA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2689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CCEE0-B8BC-48D6-87D8-2934770C6D64}" type="datetimeFigureOut">
              <a:rPr lang="zh-TW" altLang="en-US" smtClean="0"/>
              <a:t>2019/11/8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8EAD-4AA6-41DB-8C23-B7A4FE3BDA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0384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CCEE0-B8BC-48D6-87D8-2934770C6D64}" type="datetimeFigureOut">
              <a:rPr lang="zh-TW" altLang="en-US" smtClean="0"/>
              <a:t>2019/11/8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8EAD-4AA6-41DB-8C23-B7A4FE3BDA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8162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CCEE0-B8BC-48D6-87D8-2934770C6D64}" type="datetimeFigureOut">
              <a:rPr lang="zh-TW" altLang="en-US" smtClean="0"/>
              <a:t>2019/11/8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8EAD-4AA6-41DB-8C23-B7A4FE3BDA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1996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CCEE0-B8BC-48D6-87D8-2934770C6D64}" type="datetimeFigureOut">
              <a:rPr lang="zh-TW" altLang="en-US" smtClean="0"/>
              <a:t>2019/11/8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8EAD-4AA6-41DB-8C23-B7A4FE3BDA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017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CCEE0-B8BC-48D6-87D8-2934770C6D64}" type="datetimeFigureOut">
              <a:rPr lang="zh-TW" altLang="en-US" smtClean="0"/>
              <a:t>2019/11/8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8EAD-4AA6-41DB-8C23-B7A4FE3BDA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7460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CCEE0-B8BC-48D6-87D8-2934770C6D64}" type="datetimeFigureOut">
              <a:rPr lang="zh-TW" altLang="en-US" smtClean="0"/>
              <a:t>2019/11/8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F8EAD-4AA6-41DB-8C23-B7A4FE3BDA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5103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11" Type="http://schemas.openxmlformats.org/officeDocument/2006/relationships/image" Target="../media/image26.emf"/><Relationship Id="rId5" Type="http://schemas.openxmlformats.org/officeDocument/2006/relationships/image" Target="../media/image20.emf"/><Relationship Id="rId10" Type="http://schemas.openxmlformats.org/officeDocument/2006/relationships/image" Target="../media/image25.emf"/><Relationship Id="rId4" Type="http://schemas.openxmlformats.org/officeDocument/2006/relationships/image" Target="../media/image19.png"/><Relationship Id="rId9" Type="http://schemas.openxmlformats.org/officeDocument/2006/relationships/image" Target="../media/image2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Generating Song Lyrics </a:t>
            </a:r>
            <a:r>
              <a:rPr lang="en-US" altLang="zh-TW" dirty="0" smtClean="0"/>
              <a:t>Using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RNN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5551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448" t="43375" r="41165" b="36884"/>
          <a:stretch/>
        </p:blipFill>
        <p:spPr>
          <a:xfrm>
            <a:off x="230908" y="763854"/>
            <a:ext cx="2149206" cy="229742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91873" y="314096"/>
            <a:ext cx="1725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how BPTT works</a:t>
            </a:r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2780418" y="387989"/>
            <a:ext cx="57773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Gradients with respect to the hidden to output weight, V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301" y="902851"/>
            <a:ext cx="2584664" cy="140336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8751" y="964099"/>
            <a:ext cx="1620471" cy="225437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7245" y="1935309"/>
            <a:ext cx="1587322" cy="51643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2893" y="2496015"/>
            <a:ext cx="2214562" cy="120628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0114" y="3726861"/>
            <a:ext cx="3140091" cy="191342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008" y="3601531"/>
            <a:ext cx="1280977" cy="835232"/>
          </a:xfrm>
          <a:prstGeom prst="rect">
            <a:avLst/>
          </a:prstGeom>
        </p:spPr>
      </p:pic>
      <p:sp>
        <p:nvSpPr>
          <p:cNvPr id="12" name="向右箭號 11"/>
          <p:cNvSpPr/>
          <p:nvPr/>
        </p:nvSpPr>
        <p:spPr>
          <a:xfrm>
            <a:off x="1921985" y="3867461"/>
            <a:ext cx="424873" cy="433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3791" y="4368640"/>
            <a:ext cx="2930050" cy="43378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73791" y="4748380"/>
            <a:ext cx="2930050" cy="105475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52065" y="5862323"/>
            <a:ext cx="3070780" cy="88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96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448" t="43375" r="41165" b="36884"/>
          <a:stretch/>
        </p:blipFill>
        <p:spPr>
          <a:xfrm>
            <a:off x="230908" y="763854"/>
            <a:ext cx="2690464" cy="287601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91873" y="314096"/>
            <a:ext cx="1725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how BPTT works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71" y="4126700"/>
            <a:ext cx="7786801" cy="2059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780418" y="387989"/>
            <a:ext cx="577734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smtClean="0"/>
              <a:t>Gradients with respect to the hidden to output weight, V</a:t>
            </a:r>
            <a:endParaRPr lang="zh-TW" altLang="en-US" sz="2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2601" y="1828926"/>
            <a:ext cx="3819593" cy="195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71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713" y="1187099"/>
            <a:ext cx="5466595" cy="511590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975" y="938681"/>
            <a:ext cx="2910934" cy="161979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975" y="3745053"/>
            <a:ext cx="2484559" cy="7634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008" y="5261013"/>
            <a:ext cx="2456654" cy="71491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3400" y="3165100"/>
            <a:ext cx="3337200" cy="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270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949" y="1333155"/>
            <a:ext cx="5466595" cy="511590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75" y="105926"/>
            <a:ext cx="2484559" cy="7634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480" y="1086177"/>
            <a:ext cx="2456654" cy="71491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8522" y="487670"/>
            <a:ext cx="5345874" cy="84548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19" y="2017854"/>
            <a:ext cx="3003272" cy="547482"/>
          </a:xfrm>
          <a:prstGeom prst="rect">
            <a:avLst/>
          </a:prstGeom>
        </p:spPr>
      </p:pic>
      <p:cxnSp>
        <p:nvCxnSpPr>
          <p:cNvPr id="9" name="肘形接點 8"/>
          <p:cNvCxnSpPr/>
          <p:nvPr/>
        </p:nvCxnSpPr>
        <p:spPr>
          <a:xfrm>
            <a:off x="231575" y="1020892"/>
            <a:ext cx="2484559" cy="715544"/>
          </a:xfrm>
          <a:prstGeom prst="bentConnector3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橢圓 9"/>
          <p:cNvSpPr/>
          <p:nvPr/>
        </p:nvSpPr>
        <p:spPr>
          <a:xfrm>
            <a:off x="7398327" y="487670"/>
            <a:ext cx="1191491" cy="89099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7389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8026" y="2361963"/>
            <a:ext cx="4515865" cy="415767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42368" y="298626"/>
            <a:ext cx="30037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BPTT works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498" y="55710"/>
            <a:ext cx="2349850" cy="82769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29" y="1195071"/>
            <a:ext cx="7892987" cy="88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1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5388" y="401766"/>
            <a:ext cx="5708819" cy="437343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42368" y="298626"/>
            <a:ext cx="30037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BPTT works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68" y="5236090"/>
            <a:ext cx="8647520" cy="85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804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448" t="43375" r="41165" b="36884"/>
          <a:stretch/>
        </p:blipFill>
        <p:spPr>
          <a:xfrm>
            <a:off x="342368" y="1342096"/>
            <a:ext cx="2690464" cy="287601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91873" y="314096"/>
            <a:ext cx="1725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how BPTT works</a:t>
            </a:r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2780418" y="387989"/>
            <a:ext cx="577734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smtClean="0"/>
              <a:t>Gradients with respect to the hidden to output weight, V</a:t>
            </a:r>
            <a:endParaRPr lang="zh-TW" altLang="en-US" sz="28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545" y="4456304"/>
            <a:ext cx="7277632" cy="71591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45" y="5410411"/>
            <a:ext cx="6953651" cy="74054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7036" y="1454108"/>
            <a:ext cx="3072650" cy="8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928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87104" y="787461"/>
            <a:ext cx="4229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Vanishing and exploding gradients problem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99" y="2048518"/>
            <a:ext cx="7786801" cy="20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61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1425587" y="3105834"/>
            <a:ext cx="65137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smtClean="0">
                <a:solidFill>
                  <a:schemeClr val="bg1"/>
                </a:solidFill>
              </a:rPr>
              <a:t>Generating Song Lyrics Using RNN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810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6130" y="153665"/>
            <a:ext cx="65396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/>
              <a:t>Generating song lyrics using RNNs</a:t>
            </a:r>
            <a:endParaRPr lang="zh-TW" altLang="en-US" sz="3600" dirty="0"/>
          </a:p>
        </p:txBody>
      </p:sp>
      <p:sp>
        <p:nvSpPr>
          <p:cNvPr id="3" name="矩形 2"/>
          <p:cNvSpPr/>
          <p:nvPr/>
        </p:nvSpPr>
        <p:spPr>
          <a:xfrm>
            <a:off x="447963" y="1132770"/>
            <a:ext cx="78093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To do this, we simply build a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character-level RNN</a:t>
            </a:r>
            <a:r>
              <a:rPr lang="en-US" altLang="zh-TW" dirty="0"/>
              <a:t>, meaning that on every</a:t>
            </a:r>
          </a:p>
          <a:p>
            <a:r>
              <a:rPr lang="en-US" altLang="zh-TW" dirty="0"/>
              <a:t>time step, we predict a new character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043579" y="1963253"/>
            <a:ext cx="44514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i="1" dirty="0"/>
              <a:t>What a beautiful d</a:t>
            </a:r>
            <a:endParaRPr lang="zh-TW" altLang="en-US" sz="4400" i="1" dirty="0"/>
          </a:p>
        </p:txBody>
      </p:sp>
      <p:sp>
        <p:nvSpPr>
          <p:cNvPr id="5" name="矩形 4"/>
          <p:cNvSpPr/>
          <p:nvPr/>
        </p:nvSpPr>
        <p:spPr>
          <a:xfrm>
            <a:off x="826654" y="264380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At the first time step, </a:t>
            </a:r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/>
              <a:t>RNN predicts </a:t>
            </a:r>
            <a:endParaRPr lang="en-US" altLang="zh-TW" dirty="0" smtClean="0"/>
          </a:p>
          <a:p>
            <a:r>
              <a:rPr lang="en-US" altLang="zh-TW" dirty="0" smtClean="0"/>
              <a:t>a </a:t>
            </a:r>
            <a:r>
              <a:rPr lang="en-US" altLang="zh-TW" dirty="0"/>
              <a:t>new character as a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2043579" y="3637226"/>
            <a:ext cx="476124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i="1" dirty="0"/>
              <a:t>What a beautiful </a:t>
            </a:r>
            <a:r>
              <a:rPr lang="en-US" altLang="zh-TW" sz="4400" i="1" dirty="0" smtClean="0"/>
              <a:t>da</a:t>
            </a:r>
            <a:endParaRPr lang="zh-TW" altLang="en-US" sz="4400" i="1" dirty="0"/>
          </a:p>
        </p:txBody>
      </p:sp>
      <p:sp>
        <p:nvSpPr>
          <p:cNvPr id="7" name="矩形 6"/>
          <p:cNvSpPr/>
          <p:nvPr/>
        </p:nvSpPr>
        <p:spPr>
          <a:xfrm>
            <a:off x="2150757" y="4541758"/>
            <a:ext cx="50129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i="1" dirty="0"/>
              <a:t>What a beautiful </a:t>
            </a:r>
            <a:r>
              <a:rPr lang="en-US" altLang="zh-TW" sz="4400" i="1" dirty="0" smtClean="0"/>
              <a:t>day</a:t>
            </a:r>
            <a:endParaRPr lang="zh-TW" altLang="en-US" sz="4400" i="1" dirty="0"/>
          </a:p>
        </p:txBody>
      </p:sp>
      <p:sp>
        <p:nvSpPr>
          <p:cNvPr id="8" name="矩形 7"/>
          <p:cNvSpPr/>
          <p:nvPr/>
        </p:nvSpPr>
        <p:spPr>
          <a:xfrm>
            <a:off x="1250428" y="5706110"/>
            <a:ext cx="29404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word level RNN.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54523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17418" y="1157147"/>
            <a:ext cx="77724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/>
              <a:t>Recurrent neural networks</a:t>
            </a:r>
          </a:p>
          <a:p>
            <a:r>
              <a:rPr lang="en-US" altLang="zh-TW" sz="2800" dirty="0"/>
              <a:t>Forward propagation in RNNs</a:t>
            </a:r>
          </a:p>
          <a:p>
            <a:r>
              <a:rPr lang="en-US" altLang="zh-TW" sz="2800" dirty="0"/>
              <a:t>Backpropagation through </a:t>
            </a:r>
            <a:r>
              <a:rPr lang="en-US" altLang="zh-TW" sz="2800" dirty="0" smtClean="0"/>
              <a:t>time</a:t>
            </a:r>
          </a:p>
          <a:p>
            <a:endParaRPr lang="en-US" altLang="zh-TW" sz="2800" dirty="0"/>
          </a:p>
          <a:p>
            <a:r>
              <a:rPr lang="en-US" altLang="zh-TW" sz="2800" dirty="0" smtClean="0"/>
              <a:t>The vanishing and </a:t>
            </a:r>
            <a:r>
              <a:rPr lang="en-US" altLang="zh-TW" sz="2800" dirty="0"/>
              <a:t>exploding gradient problem</a:t>
            </a:r>
          </a:p>
          <a:p>
            <a:r>
              <a:rPr lang="en-US" altLang="zh-TW" sz="2800" dirty="0"/>
              <a:t>Generating song lyrics using RNNs</a:t>
            </a:r>
          </a:p>
          <a:p>
            <a:endParaRPr lang="en-US" altLang="zh-TW" sz="2800" dirty="0" smtClean="0">
              <a:solidFill>
                <a:srgbClr val="FF0000"/>
              </a:solidFill>
            </a:endParaRPr>
          </a:p>
          <a:p>
            <a:r>
              <a:rPr lang="en-US" altLang="zh-TW" sz="2800" dirty="0" smtClean="0">
                <a:solidFill>
                  <a:srgbClr val="FF0000"/>
                </a:solidFill>
              </a:rPr>
              <a:t>Different </a:t>
            </a:r>
            <a:r>
              <a:rPr lang="en-US" altLang="zh-TW" sz="2800" dirty="0">
                <a:solidFill>
                  <a:srgbClr val="FF0000"/>
                </a:solidFill>
              </a:rPr>
              <a:t>types of RNN architectures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38910" y="5128553"/>
            <a:ext cx="76313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/>
              <a:t>HANDSON_DEEP_LEARNING_ALGORITHMS_WITH_PYTHON</a:t>
            </a:r>
          </a:p>
          <a:p>
            <a:r>
              <a:rPr lang="en-US" altLang="zh-TW" sz="2400" dirty="0"/>
              <a:t>4 Generating Song Lyrics </a:t>
            </a:r>
            <a:r>
              <a:rPr lang="en-US" altLang="zh-TW" sz="2400" dirty="0" smtClean="0"/>
              <a:t>Using RNN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62674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487" y="487426"/>
            <a:ext cx="1274625" cy="604940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034" y="1573536"/>
            <a:ext cx="1714950" cy="37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78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728" y="432497"/>
            <a:ext cx="3253936" cy="579743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239784" y="6382449"/>
            <a:ext cx="2526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微軟人性化</a:t>
            </a:r>
            <a:r>
              <a:rPr lang="en-US" altLang="zh-TW" dirty="0" smtClean="0"/>
              <a:t>AI </a:t>
            </a:r>
            <a:r>
              <a:rPr lang="zh-TW" altLang="en-US" dirty="0" smtClean="0"/>
              <a:t>「小冰」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768" y="4054764"/>
            <a:ext cx="1644071" cy="164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46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2440647" y="2967182"/>
            <a:ext cx="42627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dirty="0">
                <a:solidFill>
                  <a:schemeClr val="bg1"/>
                </a:solidFill>
              </a:rPr>
              <a:t>莎</a:t>
            </a:r>
            <a:r>
              <a:rPr lang="zh-TW" altLang="en-US" sz="4400" dirty="0" smtClean="0">
                <a:solidFill>
                  <a:schemeClr val="bg1"/>
                </a:solidFill>
              </a:rPr>
              <a:t>士比亞 機器人</a:t>
            </a:r>
            <a:endParaRPr lang="zh-TW" altLang="en-US" sz="4400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84216" y="4029471"/>
            <a:ext cx="66040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 smtClean="0">
                <a:solidFill>
                  <a:schemeClr val="bg1"/>
                </a:solidFill>
              </a:rPr>
              <a:t>https://www.tensorflow.org/tutorials/text/text_generation</a:t>
            </a:r>
            <a:endParaRPr lang="zh-TW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088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78656" y="436480"/>
            <a:ext cx="16970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 smtClean="0"/>
              <a:t>ROMEO: </a:t>
            </a:r>
            <a:endParaRPr lang="zh-TW" altLang="en-US" sz="3200" dirty="0"/>
          </a:p>
        </p:txBody>
      </p:sp>
      <p:sp>
        <p:nvSpPr>
          <p:cNvPr id="3" name="向下箭號 2"/>
          <p:cNvSpPr/>
          <p:nvPr/>
        </p:nvSpPr>
        <p:spPr>
          <a:xfrm>
            <a:off x="4017226" y="1080066"/>
            <a:ext cx="1034472" cy="10067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2398627" y="444987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一開始輸入</a:t>
            </a:r>
            <a:endParaRPr lang="en-US" altLang="zh-TW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432764" y="4085166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smtClean="0"/>
              <a:t>ROMEO: get thee boy:</a:t>
            </a:r>
          </a:p>
          <a:p>
            <a:r>
              <a:rPr lang="en-US" altLang="zh-TW" dirty="0" smtClean="0"/>
              <a:t>I </a:t>
            </a:r>
            <a:r>
              <a:rPr lang="en-US" altLang="zh-TW" dirty="0" err="1" smtClean="0"/>
              <a:t>prithee</a:t>
            </a:r>
            <a:r>
              <a:rPr lang="en-US" altLang="zh-TW" dirty="0" smtClean="0"/>
              <a:t>, gamest the </a:t>
            </a:r>
            <a:r>
              <a:rPr lang="en-US" altLang="zh-TW" dirty="0" err="1" smtClean="0"/>
              <a:t>roguerer'd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widventio</a:t>
            </a:r>
            <a:r>
              <a:rPr lang="en-US" altLang="zh-TW" dirty="0" smtClean="0"/>
              <a:t>.</a:t>
            </a:r>
          </a:p>
          <a:p>
            <a:endParaRPr lang="en-US" altLang="zh-TW" dirty="0" smtClean="0"/>
          </a:p>
          <a:p>
            <a:r>
              <a:rPr lang="en-US" altLang="zh-TW" dirty="0" err="1" smtClean="0"/>
              <a:t>PodP</a:t>
            </a:r>
            <a:r>
              <a:rPr lang="en-US" altLang="zh-TW" dirty="0" smtClean="0"/>
              <a:t>:</a:t>
            </a:r>
          </a:p>
          <a:p>
            <a:r>
              <a:rPr lang="en-US" altLang="zh-TW" dirty="0" smtClean="0"/>
              <a:t>Alack, God he were, good met let biting jest.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DUKE OF YORK:</a:t>
            </a:r>
          </a:p>
          <a:p>
            <a:r>
              <a:rPr lang="en-US" altLang="zh-TW" dirty="0" smtClean="0"/>
              <a:t>How! </a:t>
            </a:r>
            <a:r>
              <a:rPr lang="en-US" altLang="zh-TW" dirty="0" err="1" smtClean="0"/>
              <a:t>unseeath</a:t>
            </a:r>
            <a:r>
              <a:rPr lang="en-US" altLang="zh-TW" dirty="0" smtClean="0"/>
              <a:t> for George.</a:t>
            </a:r>
            <a:endParaRPr lang="en-US" altLang="zh-TW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492" y="2145641"/>
            <a:ext cx="3503435" cy="197068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609140" y="2145907"/>
            <a:ext cx="11608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莎士比亞 </a:t>
            </a:r>
            <a:endParaRPr lang="en-US" altLang="zh-TW" dirty="0" smtClean="0"/>
          </a:p>
          <a:p>
            <a:r>
              <a:rPr lang="zh-TW" altLang="en-US" dirty="0" smtClean="0"/>
              <a:t>機器人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403864" y="2145907"/>
            <a:ext cx="877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作文 </a:t>
            </a:r>
            <a:endParaRPr lang="en-US" altLang="zh-TW" dirty="0" smtClean="0"/>
          </a:p>
          <a:p>
            <a:r>
              <a:rPr lang="zh-TW" altLang="en-US" dirty="0" smtClean="0"/>
              <a:t>機器人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5939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08284" y="258618"/>
            <a:ext cx="4018990" cy="6489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 smtClean="0"/>
              <a:t>ROMEO: get thee boy:</a:t>
            </a:r>
          </a:p>
          <a:p>
            <a:r>
              <a:rPr lang="en-US" altLang="zh-TW" sz="1100" dirty="0" smtClean="0"/>
              <a:t>I </a:t>
            </a:r>
            <a:r>
              <a:rPr lang="en-US" altLang="zh-TW" sz="1100" dirty="0" err="1" smtClean="0"/>
              <a:t>prithee</a:t>
            </a:r>
            <a:r>
              <a:rPr lang="en-US" altLang="zh-TW" sz="1100" dirty="0" smtClean="0"/>
              <a:t>, gamest the </a:t>
            </a:r>
            <a:r>
              <a:rPr lang="en-US" altLang="zh-TW" sz="1100" dirty="0" err="1" smtClean="0"/>
              <a:t>roguerer'd</a:t>
            </a:r>
            <a:r>
              <a:rPr lang="en-US" altLang="zh-TW" sz="1100" dirty="0" smtClean="0"/>
              <a:t> </a:t>
            </a:r>
            <a:r>
              <a:rPr lang="en-US" altLang="zh-TW" sz="1100" dirty="0" err="1" smtClean="0"/>
              <a:t>widventio</a:t>
            </a:r>
            <a:r>
              <a:rPr lang="en-US" altLang="zh-TW" sz="1100" dirty="0" smtClean="0"/>
              <a:t>.</a:t>
            </a:r>
          </a:p>
          <a:p>
            <a:endParaRPr lang="en-US" altLang="zh-TW" sz="1100" dirty="0" smtClean="0"/>
          </a:p>
          <a:p>
            <a:r>
              <a:rPr lang="en-US" altLang="zh-TW" sz="1100" dirty="0" err="1" smtClean="0"/>
              <a:t>PodP</a:t>
            </a:r>
            <a:r>
              <a:rPr lang="en-US" altLang="zh-TW" sz="1100" dirty="0" smtClean="0"/>
              <a:t>:</a:t>
            </a:r>
          </a:p>
          <a:p>
            <a:r>
              <a:rPr lang="en-US" altLang="zh-TW" sz="1100" dirty="0" smtClean="0"/>
              <a:t>Alack, God he were, good met let biting jest.</a:t>
            </a:r>
          </a:p>
          <a:p>
            <a:endParaRPr lang="en-US" altLang="zh-TW" sz="1100" dirty="0" smtClean="0"/>
          </a:p>
          <a:p>
            <a:r>
              <a:rPr lang="en-US" altLang="zh-TW" sz="1100" dirty="0" smtClean="0"/>
              <a:t>DUKE OF YORK:</a:t>
            </a:r>
          </a:p>
          <a:p>
            <a:r>
              <a:rPr lang="en-US" altLang="zh-TW" sz="1100" dirty="0" smtClean="0"/>
              <a:t>How! </a:t>
            </a:r>
            <a:r>
              <a:rPr lang="en-US" altLang="zh-TW" sz="1100" dirty="0" err="1" smtClean="0"/>
              <a:t>unseeath</a:t>
            </a:r>
            <a:r>
              <a:rPr lang="en-US" altLang="zh-TW" sz="1100" dirty="0" smtClean="0"/>
              <a:t> for George.</a:t>
            </a:r>
          </a:p>
          <a:p>
            <a:endParaRPr lang="en-US" altLang="zh-TW" sz="1100" dirty="0" smtClean="0"/>
          </a:p>
          <a:p>
            <a:r>
              <a:rPr lang="en-US" altLang="zh-TW" sz="1100" dirty="0" smtClean="0"/>
              <a:t>DUCHESS OF YORK:</a:t>
            </a:r>
          </a:p>
          <a:p>
            <a:r>
              <a:rPr lang="en-US" altLang="zh-TW" sz="1100" dirty="0" smtClean="0"/>
              <a:t>Who give me my when you will </a:t>
            </a:r>
            <a:r>
              <a:rPr lang="en-US" altLang="zh-TW" sz="1100" dirty="0" err="1" smtClean="0"/>
              <a:t>asswermind</a:t>
            </a:r>
            <a:endParaRPr lang="en-US" altLang="zh-TW" sz="1100" dirty="0" smtClean="0"/>
          </a:p>
          <a:p>
            <a:r>
              <a:rPr lang="en-US" altLang="zh-TW" sz="1100" dirty="0" smtClean="0"/>
              <a:t>Do </a:t>
            </a:r>
            <a:r>
              <a:rPr lang="en-US" altLang="zh-TW" sz="1100" dirty="0" err="1" smtClean="0"/>
              <a:t>seept</a:t>
            </a:r>
            <a:r>
              <a:rPr lang="en-US" altLang="zh-TW" sz="1100" dirty="0" smtClean="0"/>
              <a:t> apparent pointed out;</a:t>
            </a:r>
          </a:p>
          <a:p>
            <a:r>
              <a:rPr lang="en-US" altLang="zh-TW" sz="1100" dirty="0" smtClean="0"/>
              <a:t>And stands the villain.</a:t>
            </a:r>
          </a:p>
          <a:p>
            <a:r>
              <a:rPr lang="en-US" altLang="zh-TW" sz="1100" dirty="0" smtClean="0"/>
              <a:t>This is not </a:t>
            </a:r>
            <a:r>
              <a:rPr lang="en-US" altLang="zh-TW" sz="1100" dirty="0" err="1" smtClean="0"/>
              <a:t>soundy</a:t>
            </a:r>
            <a:r>
              <a:rPr lang="en-US" altLang="zh-TW" sz="1100" dirty="0" smtClean="0"/>
              <a:t> mine, what is very </a:t>
            </a:r>
            <a:r>
              <a:rPr lang="en-US" altLang="zh-TW" sz="1100" dirty="0" err="1" smtClean="0"/>
              <a:t>needlock</a:t>
            </a:r>
            <a:r>
              <a:rPr lang="en-US" altLang="zh-TW" sz="1100" dirty="0" smtClean="0"/>
              <a:t>-by place,</a:t>
            </a:r>
          </a:p>
          <a:p>
            <a:r>
              <a:rPr lang="en-US" altLang="zh-TW" sz="1100" dirty="0" smtClean="0"/>
              <a:t>The dark me whose understand kings,</a:t>
            </a:r>
          </a:p>
          <a:p>
            <a:r>
              <a:rPr lang="en-US" altLang="zh-TW" sz="1100" dirty="0" smtClean="0"/>
              <a:t>He </a:t>
            </a:r>
            <a:r>
              <a:rPr lang="en-US" altLang="zh-TW" sz="1100" dirty="0" err="1" smtClean="0"/>
              <a:t>wakedes</a:t>
            </a:r>
            <a:r>
              <a:rPr lang="en-US" altLang="zh-TW" sz="1100" dirty="0" smtClean="0"/>
              <a:t> and her son, should resolve my sweet </a:t>
            </a:r>
            <a:r>
              <a:rPr lang="en-US" altLang="zh-TW" sz="1100" dirty="0" err="1" smtClean="0"/>
              <a:t>paward</a:t>
            </a:r>
            <a:endParaRPr lang="en-US" altLang="zh-TW" sz="1100" dirty="0" smtClean="0"/>
          </a:p>
          <a:p>
            <a:r>
              <a:rPr lang="en-US" altLang="zh-TW" sz="1100" dirty="0" smtClean="0"/>
              <a:t>Mothing the faults, if you varlet her;</a:t>
            </a:r>
          </a:p>
          <a:p>
            <a:r>
              <a:rPr lang="en-US" altLang="zh-TW" sz="1100" dirty="0" smtClean="0"/>
              <a:t>Give </a:t>
            </a:r>
            <a:r>
              <a:rPr lang="en-US" altLang="zh-TW" sz="1100" dirty="0" err="1" smtClean="0"/>
              <a:t>noth</a:t>
            </a:r>
            <a:r>
              <a:rPr lang="en-US" altLang="zh-TW" sz="1100" dirty="0" smtClean="0"/>
              <a:t> your grace! is for Co</a:t>
            </a:r>
          </a:p>
          <a:p>
            <a:r>
              <a:rPr lang="en-US" altLang="zh-TW" sz="1100" dirty="0" smtClean="0"/>
              <a:t>ICIOLANUS:</a:t>
            </a:r>
          </a:p>
          <a:p>
            <a:r>
              <a:rPr lang="en-US" altLang="zh-TW" sz="1100" dirty="0" smtClean="0"/>
              <a:t>I'll </a:t>
            </a:r>
            <a:r>
              <a:rPr lang="en-US" altLang="zh-TW" sz="1100" dirty="0" err="1" smtClean="0"/>
              <a:t>ass'st</a:t>
            </a:r>
            <a:r>
              <a:rPr lang="en-US" altLang="zh-TW" sz="1100" dirty="0" smtClean="0"/>
              <a:t> up require of miserable eyes,</a:t>
            </a:r>
          </a:p>
          <a:p>
            <a:r>
              <a:rPr lang="en-US" altLang="zh-TW" sz="1100" dirty="0" smtClean="0"/>
              <a:t>My sovereigns wind that we hear, my daughter.</a:t>
            </a:r>
          </a:p>
          <a:p>
            <a:endParaRPr lang="en-US" altLang="zh-TW" sz="1100" dirty="0" smtClean="0"/>
          </a:p>
          <a:p>
            <a:r>
              <a:rPr lang="en-US" altLang="zh-TW" sz="1100" dirty="0" smtClean="0"/>
              <a:t>QUEEN:</a:t>
            </a:r>
          </a:p>
          <a:p>
            <a:r>
              <a:rPr lang="en-US" altLang="zh-TW" sz="1100" dirty="0" err="1" smtClean="0"/>
              <a:t>'Tis</a:t>
            </a:r>
            <a:r>
              <a:rPr lang="en-US" altLang="zh-TW" sz="1100" dirty="0" smtClean="0"/>
              <a:t> too,</a:t>
            </a:r>
          </a:p>
          <a:p>
            <a:r>
              <a:rPr lang="en-US" altLang="zh-TW" sz="1100" dirty="0" err="1" smtClean="0"/>
              <a:t>'Tis</a:t>
            </a:r>
            <a:r>
              <a:rPr lang="en-US" altLang="zh-TW" sz="1100" dirty="0" smtClean="0"/>
              <a:t> reason, what is it thus I could have mar</a:t>
            </a:r>
          </a:p>
          <a:p>
            <a:r>
              <a:rPr lang="en-US" altLang="zh-TW" sz="1100" dirty="0" smtClean="0"/>
              <a:t>here conceits shall have wear the living king,</a:t>
            </a:r>
          </a:p>
          <a:p>
            <a:r>
              <a:rPr lang="en-US" altLang="zh-TW" sz="1100" dirty="0" smtClean="0"/>
              <a:t>May should be </a:t>
            </a:r>
            <a:r>
              <a:rPr lang="en-US" altLang="zh-TW" sz="1100" dirty="0" err="1" smtClean="0"/>
              <a:t>wark'd</a:t>
            </a:r>
            <a:r>
              <a:rPr lang="en-US" altLang="zh-TW" sz="1100" dirty="0" smtClean="0"/>
              <a:t> </a:t>
            </a:r>
            <a:r>
              <a:rPr lang="en-US" altLang="zh-TW" sz="1100" dirty="0" err="1" smtClean="0"/>
              <a:t>wite</a:t>
            </a:r>
            <a:r>
              <a:rPr lang="en-US" altLang="zh-TW" sz="1100" dirty="0" smtClean="0"/>
              <a:t> poor here, to her,</a:t>
            </a:r>
          </a:p>
          <a:p>
            <a:r>
              <a:rPr lang="en-US" altLang="zh-TW" sz="1100" dirty="0" smtClean="0"/>
              <a:t>Upon the happy manes ill, have castle good</a:t>
            </a:r>
          </a:p>
          <a:p>
            <a:r>
              <a:rPr lang="en-US" altLang="zh-TW" sz="1100" dirty="0" smtClean="0"/>
              <a:t>Show letters to </a:t>
            </a:r>
            <a:r>
              <a:rPr lang="en-US" altLang="zh-TW" sz="1100" dirty="0" err="1" smtClean="0"/>
              <a:t>Ghe</a:t>
            </a:r>
            <a:r>
              <a:rPr lang="en-US" altLang="zh-TW" sz="1100" dirty="0" smtClean="0"/>
              <a:t> king, or whom I care</a:t>
            </a:r>
          </a:p>
          <a:p>
            <a:r>
              <a:rPr lang="en-US" altLang="zh-TW" sz="1100" dirty="0" smtClean="0"/>
              <a:t>in </a:t>
            </a:r>
            <a:r>
              <a:rPr lang="en-US" altLang="zh-TW" sz="1100" dirty="0" err="1" smtClean="0"/>
              <a:t>dangeroust</a:t>
            </a:r>
            <a:r>
              <a:rPr lang="en-US" altLang="zh-TW" sz="1100" dirty="0" smtClean="0"/>
              <a:t> in</a:t>
            </a:r>
          </a:p>
          <a:p>
            <a:r>
              <a:rPr lang="en-US" altLang="zh-TW" sz="1100" dirty="0" err="1" smtClean="0"/>
              <a:t>Scental</a:t>
            </a:r>
            <a:r>
              <a:rPr lang="en-US" altLang="zh-TW" sz="1100" dirty="0" smtClean="0"/>
              <a:t> of you nightly fear the face</a:t>
            </a:r>
          </a:p>
          <a:p>
            <a:r>
              <a:rPr lang="en-US" altLang="zh-TW" sz="1100" dirty="0" smtClean="0"/>
              <a:t>To wake up </a:t>
            </a:r>
            <a:r>
              <a:rPr lang="en-US" altLang="zh-TW" sz="1100" dirty="0" err="1" smtClean="0"/>
              <a:t>ungold</a:t>
            </a:r>
            <a:r>
              <a:rPr lang="en-US" altLang="zh-TW" sz="1100" dirty="0" smtClean="0"/>
              <a:t> my flyer.</a:t>
            </a:r>
          </a:p>
          <a:p>
            <a:endParaRPr lang="en-US" altLang="zh-TW" sz="1100" dirty="0" smtClean="0"/>
          </a:p>
          <a:p>
            <a:r>
              <a:rPr lang="en-US" altLang="zh-TW" sz="1100" dirty="0" smtClean="0"/>
              <a:t>MARIANA:</a:t>
            </a:r>
          </a:p>
          <a:p>
            <a:r>
              <a:rPr lang="en-US" altLang="zh-TW" sz="1100" dirty="0" smtClean="0"/>
              <a:t>Yet stands a remised vast and </a:t>
            </a:r>
            <a:r>
              <a:rPr lang="en-US" altLang="zh-TW" sz="1100" dirty="0" err="1" smtClean="0"/>
              <a:t>lenged</a:t>
            </a:r>
            <a:r>
              <a:rPr lang="en-US" altLang="zh-TW" sz="1100" dirty="0" smtClean="0"/>
              <a:t>,</a:t>
            </a:r>
          </a:p>
          <a:p>
            <a:r>
              <a:rPr lang="en-US" altLang="zh-TW" sz="1100" dirty="0" smtClean="0"/>
              <a:t>Her uncle Gloucester, if you </a:t>
            </a:r>
            <a:r>
              <a:rPr lang="en-US" altLang="zh-TW" sz="1100" dirty="0" err="1" smtClean="0"/>
              <a:t>juctices</a:t>
            </a:r>
            <a:endParaRPr lang="en-US" altLang="zh-TW" sz="1100" dirty="0" smtClean="0"/>
          </a:p>
          <a:p>
            <a:r>
              <a:rPr lang="en-US" altLang="zh-TW" sz="1100" dirty="0" smtClean="0"/>
              <a:t>On number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706777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16" y="270296"/>
            <a:ext cx="7427966" cy="643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923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886273" y="1905061"/>
            <a:ext cx="48445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i="1" dirty="0"/>
              <a:t>The Sun rises in the ____</a:t>
            </a:r>
            <a:endParaRPr lang="zh-TW" altLang="en-US" sz="3600" i="1" dirty="0"/>
          </a:p>
        </p:txBody>
      </p:sp>
      <p:sp>
        <p:nvSpPr>
          <p:cNvPr id="3" name="矩形 2"/>
          <p:cNvSpPr/>
          <p:nvPr/>
        </p:nvSpPr>
        <p:spPr>
          <a:xfrm>
            <a:off x="983672" y="4002038"/>
            <a:ext cx="729210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If we were asked to predict the blank term in the preceding sentence, we would probably</a:t>
            </a:r>
          </a:p>
          <a:p>
            <a:r>
              <a:rPr lang="en-US" altLang="zh-TW" dirty="0"/>
              <a:t>say east. Why would we predict that the word east would be the right word here? Because</a:t>
            </a:r>
          </a:p>
          <a:p>
            <a:r>
              <a:rPr lang="en-US" altLang="zh-TW" dirty="0"/>
              <a:t>we read the whole sentence, understood the context, and predicted that the word east</a:t>
            </a:r>
          </a:p>
          <a:p>
            <a:r>
              <a:rPr lang="en-US" altLang="zh-TW" dirty="0"/>
              <a:t>would be an appropriate word to complete the sentence.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504764" y="2708625"/>
            <a:ext cx="12261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dirty="0"/>
              <a:t>east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390882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07" y="2608503"/>
            <a:ext cx="7925329" cy="323250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16706" y="1064690"/>
            <a:ext cx="75004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an RNN uses the previous hidden state as memory which captures and stores</a:t>
            </a:r>
          </a:p>
          <a:p>
            <a:r>
              <a:rPr lang="en-US" altLang="zh-TW" dirty="0"/>
              <a:t>the contextual information (input) that the network has seen so far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2635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7164" y="365127"/>
            <a:ext cx="8497454" cy="752474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The difference between feedforward </a:t>
            </a:r>
            <a:r>
              <a:rPr lang="en-US" altLang="zh-TW" sz="2800" dirty="0" smtClean="0"/>
              <a:t>networks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and </a:t>
            </a:r>
            <a:r>
              <a:rPr lang="en-US" altLang="zh-TW" sz="2800" dirty="0"/>
              <a:t>RNNs</a:t>
            </a:r>
            <a:endParaRPr lang="zh-TW" altLang="en-US" sz="2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755" y="1034701"/>
            <a:ext cx="3455946" cy="254327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520" y="3882818"/>
            <a:ext cx="5907426" cy="250963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637" y="1034701"/>
            <a:ext cx="1597290" cy="237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14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21" y="478433"/>
            <a:ext cx="2637824" cy="366092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399" y="4009111"/>
            <a:ext cx="6194073" cy="271905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3681" y="2705548"/>
            <a:ext cx="4468918" cy="78528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6045" y="627846"/>
            <a:ext cx="3789278" cy="117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916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3303" y="458130"/>
            <a:ext cx="1596226" cy="237743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055" y="2835564"/>
            <a:ext cx="8054919" cy="369167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562233" y="26908"/>
            <a:ext cx="50981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 smtClean="0"/>
              <a:t>Forward propagation in RNNs</a:t>
            </a:r>
            <a:endParaRPr lang="zh-TW" altLang="en-US" sz="32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8838" y="1767869"/>
            <a:ext cx="2791665" cy="49055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8838" y="809153"/>
            <a:ext cx="2446845" cy="75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40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805" y="2437957"/>
            <a:ext cx="4587116" cy="412909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67328" y="325643"/>
            <a:ext cx="65049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 err="1" smtClean="0"/>
              <a:t>Backpropagating</a:t>
            </a:r>
            <a:r>
              <a:rPr lang="en-US" altLang="zh-TW" sz="4000" dirty="0" smtClean="0"/>
              <a:t> through time</a:t>
            </a:r>
            <a:endParaRPr lang="zh-TW" altLang="en-US" sz="4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532" y="1458402"/>
            <a:ext cx="1956841" cy="224208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742" y="1173798"/>
            <a:ext cx="2214790" cy="308122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429" y="5085108"/>
            <a:ext cx="1969875" cy="6032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6666" y="5586533"/>
            <a:ext cx="1806292" cy="117691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05056" y="4360579"/>
            <a:ext cx="31873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/>
              <a:t>cross-entropy loss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111935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805" y="2437957"/>
            <a:ext cx="4587116" cy="412909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67328" y="325643"/>
            <a:ext cx="65049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 err="1" smtClean="0"/>
              <a:t>Backpropagating</a:t>
            </a:r>
            <a:r>
              <a:rPr lang="en-US" altLang="zh-TW" sz="4000" dirty="0" smtClean="0"/>
              <a:t> through time</a:t>
            </a:r>
            <a:endParaRPr lang="zh-TW" altLang="en-US" sz="4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532" y="1458402"/>
            <a:ext cx="1956841" cy="224208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742" y="1173798"/>
            <a:ext cx="2214790" cy="308122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429" y="5085108"/>
            <a:ext cx="1969875" cy="6032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6666" y="5586533"/>
            <a:ext cx="1806292" cy="117691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05056" y="4360579"/>
            <a:ext cx="31873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/>
              <a:t>cross-entropy loss</a:t>
            </a:r>
            <a:endParaRPr lang="zh-TW" altLang="en-US" sz="320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1504" y="443345"/>
            <a:ext cx="1552084" cy="237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22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</TotalTime>
  <Words>548</Words>
  <Application>Microsoft Office PowerPoint</Application>
  <PresentationFormat>如螢幕大小 (4:3)</PresentationFormat>
  <Paragraphs>99</Paragraphs>
  <Slides>25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0" baseType="lpstr">
      <vt:lpstr>新細明體</vt:lpstr>
      <vt:lpstr>Arial</vt:lpstr>
      <vt:lpstr>Calibri</vt:lpstr>
      <vt:lpstr>Calibri Light</vt:lpstr>
      <vt:lpstr>Office 佈景主題</vt:lpstr>
      <vt:lpstr>Generating Song Lyrics Using RNN</vt:lpstr>
      <vt:lpstr>PowerPoint 簡報</vt:lpstr>
      <vt:lpstr>PowerPoint 簡報</vt:lpstr>
      <vt:lpstr>PowerPoint 簡報</vt:lpstr>
      <vt:lpstr>The difference between feedforward networks and RNNs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Generating Song Lyrics Using RNN</dc:title>
  <dc:creator>Ben Tseng</dc:creator>
  <cp:lastModifiedBy>Ben Tseng</cp:lastModifiedBy>
  <cp:revision>10</cp:revision>
  <dcterms:created xsi:type="dcterms:W3CDTF">2019-11-08T08:21:53Z</dcterms:created>
  <dcterms:modified xsi:type="dcterms:W3CDTF">2019-11-08T09:26:30Z</dcterms:modified>
</cp:coreProperties>
</file>